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2" r:id="rId2"/>
    <p:sldId id="257" r:id="rId3"/>
    <p:sldId id="307" r:id="rId4"/>
    <p:sldId id="258" r:id="rId5"/>
    <p:sldId id="259" r:id="rId6"/>
    <p:sldId id="308" r:id="rId7"/>
    <p:sldId id="260" r:id="rId8"/>
    <p:sldId id="309" r:id="rId9"/>
    <p:sldId id="310" r:id="rId10"/>
    <p:sldId id="311" r:id="rId11"/>
    <p:sldId id="312" r:id="rId12"/>
    <p:sldId id="262" r:id="rId13"/>
    <p:sldId id="313" r:id="rId14"/>
    <p:sldId id="314" r:id="rId15"/>
    <p:sldId id="316" r:id="rId16"/>
    <p:sldId id="315" r:id="rId17"/>
    <p:sldId id="317" r:id="rId18"/>
    <p:sldId id="318" r:id="rId19"/>
    <p:sldId id="330" r:id="rId20"/>
    <p:sldId id="319" r:id="rId21"/>
    <p:sldId id="331" r:id="rId22"/>
    <p:sldId id="320" r:id="rId23"/>
    <p:sldId id="332" r:id="rId24"/>
    <p:sldId id="321" r:id="rId25"/>
    <p:sldId id="333" r:id="rId26"/>
    <p:sldId id="322" r:id="rId27"/>
    <p:sldId id="334" r:id="rId28"/>
    <p:sldId id="323" r:id="rId29"/>
    <p:sldId id="335" r:id="rId30"/>
    <p:sldId id="324" r:id="rId31"/>
    <p:sldId id="336" r:id="rId32"/>
    <p:sldId id="325" r:id="rId33"/>
    <p:sldId id="337" r:id="rId34"/>
    <p:sldId id="326" r:id="rId35"/>
    <p:sldId id="338" r:id="rId36"/>
    <p:sldId id="327" r:id="rId37"/>
    <p:sldId id="339" r:id="rId38"/>
    <p:sldId id="328" r:id="rId39"/>
    <p:sldId id="340" r:id="rId40"/>
    <p:sldId id="329" r:id="rId41"/>
    <p:sldId id="341" r:id="rId42"/>
    <p:sldId id="302" r:id="rId4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58585A"/>
    <a:srgbClr val="00ACD3"/>
    <a:srgbClr val="007ECF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6023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66310-CB54-45BE-BD91-518A05925ED5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6A80F-4F94-4725-927D-B7E5C3A483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6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357701" y="323131"/>
            <a:ext cx="7525254" cy="490066"/>
          </a:xfrm>
          <a:prstGeom prst="rect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r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9DE0"/>
              </a:buClr>
              <a:buFont typeface="Wingdings" pitchFamily="2" charset="2"/>
              <a:buChar char=""/>
              <a:defRPr sz="20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9DE0"/>
              </a:buClr>
              <a:buFont typeface="Arial" pitchFamily="34" charset="0"/>
              <a:buChar char="♦"/>
              <a:defRPr sz="1800" b="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spcAft>
                <a:spcPts val="600"/>
              </a:spcAft>
              <a:buClr>
                <a:srgbClr val="58585A"/>
              </a:buClr>
              <a:buFont typeface="Wingdings" pitchFamily="2" charset="2"/>
              <a:buChar char=""/>
              <a:defRPr sz="18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</a:t>
            </a:r>
          </a:p>
          <a:p>
            <a:pPr lvl="2"/>
            <a:r>
              <a:rPr lang="de-DE" dirty="0"/>
              <a:t>Dritte</a:t>
            </a: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7020272" y="6410152"/>
            <a:ext cx="792088" cy="3651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50" dirty="0">
                <a:solidFill>
                  <a:srgbClr val="58585A"/>
                </a:solidFill>
              </a:rPr>
              <a:t>© 2025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95536" y="6309320"/>
            <a:ext cx="6840760" cy="4659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dirty="0">
                <a:solidFill>
                  <a:srgbClr val="58585A"/>
                </a:solidFill>
              </a:rPr>
              <a:t>Stimmzettelbeispiele</a:t>
            </a:r>
          </a:p>
          <a:p>
            <a:pPr>
              <a:spcBef>
                <a:spcPts val="300"/>
              </a:spcBef>
            </a:pPr>
            <a:r>
              <a:rPr lang="de-DE" sz="1050" b="0" dirty="0">
                <a:solidFill>
                  <a:srgbClr val="58585A"/>
                </a:solidFill>
              </a:rPr>
              <a:t>Bundestagswahl </a:t>
            </a:r>
            <a:r>
              <a:rPr lang="de-DE" sz="1050" b="0" kern="1200" dirty="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</a:t>
            </a:r>
            <a:r>
              <a:rPr lang="de-DE" sz="1050" b="0" dirty="0">
                <a:solidFill>
                  <a:srgbClr val="58585A"/>
                </a:solidFill>
              </a:rPr>
              <a:t> 23. Februar 2025	</a:t>
            </a:r>
          </a:p>
        </p:txBody>
      </p:sp>
    </p:spTree>
    <p:extLst>
      <p:ext uri="{BB962C8B-B14F-4D97-AF65-F5344CB8AC3E}">
        <p14:creationId xmlns:p14="http://schemas.microsoft.com/office/powerpoint/2010/main" val="32861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14" y="6309368"/>
            <a:ext cx="1056766" cy="432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0" name="Gerade Verbindung 9"/>
          <p:cNvCxnSpPr/>
          <p:nvPr userDrawn="1"/>
        </p:nvCxnSpPr>
        <p:spPr>
          <a:xfrm>
            <a:off x="467544" y="6237360"/>
            <a:ext cx="8424936" cy="0"/>
          </a:xfrm>
          <a:prstGeom prst="line">
            <a:avLst/>
          </a:prstGeom>
          <a:ln w="28575"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aute 5"/>
          <p:cNvSpPr/>
          <p:nvPr userDrawn="1"/>
        </p:nvSpPr>
        <p:spPr>
          <a:xfrm rot="2160000">
            <a:off x="387641" y="-15571"/>
            <a:ext cx="720000" cy="1238400"/>
          </a:xfrm>
          <a:prstGeom prst="diamond">
            <a:avLst/>
          </a:prstGeom>
          <a:solidFill>
            <a:srgbClr val="009DE0"/>
          </a:solidFill>
          <a:ln>
            <a:solidFill>
              <a:srgbClr val="009DE0"/>
            </a:solidFill>
          </a:ln>
          <a:effectLst>
            <a:outerShdw blurRad="127000" dist="1270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368196" y="918245"/>
            <a:ext cx="7524284" cy="0"/>
          </a:xfrm>
          <a:prstGeom prst="line">
            <a:avLst/>
          </a:prstGeom>
          <a:ln w="28575">
            <a:solidFill>
              <a:srgbClr val="585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Bundestagswahl </a:t>
            </a:r>
            <a:r>
              <a:rPr lang="de-DE" dirty="0">
                <a:latin typeface="Arial"/>
                <a:cs typeface="Arial"/>
              </a:rPr>
              <a:t>♦</a:t>
            </a:r>
            <a:r>
              <a:rPr lang="de-DE" dirty="0"/>
              <a:t> 23. Februar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4400" dirty="0"/>
              <a:t>Beispiele </a:t>
            </a:r>
          </a:p>
          <a:p>
            <a:pPr marL="0" indent="0" algn="ctr">
              <a:buNone/>
            </a:pPr>
            <a:r>
              <a:rPr lang="de-DE" sz="4400" dirty="0"/>
              <a:t>für die Auswertung</a:t>
            </a:r>
          </a:p>
          <a:p>
            <a:pPr marL="0" indent="0" algn="ctr">
              <a:buNone/>
            </a:pPr>
            <a:r>
              <a:rPr lang="de-DE" sz="4400" dirty="0"/>
              <a:t>von Stimmzetteln</a:t>
            </a:r>
          </a:p>
        </p:txBody>
      </p:sp>
    </p:spTree>
    <p:extLst>
      <p:ext uri="{BB962C8B-B14F-4D97-AF65-F5344CB8AC3E}">
        <p14:creationId xmlns:p14="http://schemas.microsoft.com/office/powerpoint/2010/main" val="3545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Stapelbildung Briefwahl – Stapel c) und Stapel d)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Wingdings" pitchFamily="2" charset="2"/>
              </a:rPr>
              <a:t>Ungekennzeichnete (= leer abgegebene) Stimmzettel und</a:t>
            </a:r>
          </a:p>
          <a:p>
            <a:r>
              <a:rPr lang="de-DE" dirty="0">
                <a:sym typeface="Wingdings" pitchFamily="2" charset="2"/>
              </a:rPr>
              <a:t>leer abgegebene Stimmzettelumschläge</a:t>
            </a: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/>
              <a:t>Stimmzettelumschläge </a:t>
            </a:r>
            <a:br>
              <a:rPr lang="de-DE" dirty="0"/>
            </a:br>
            <a:r>
              <a:rPr lang="de-DE" dirty="0"/>
              <a:t>mit mehreren Stimmzetteln</a:t>
            </a:r>
            <a:endParaRPr lang="de-DE" dirty="0">
              <a:sym typeface="Wingdings" pitchFamily="2" charset="2"/>
            </a:endParaRPr>
          </a:p>
          <a:p>
            <a:pPr lvl="1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1" y="2335325"/>
            <a:ext cx="3272117" cy="15754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000">
            <a:off x="5774453" y="2324492"/>
            <a:ext cx="2357168" cy="16199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000">
            <a:off x="4558373" y="4136941"/>
            <a:ext cx="2339678" cy="19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Stapelbildung Briefwahl – Stapel e)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Wingdings" pitchFamily="2" charset="2"/>
              </a:rPr>
              <a:t>Übrige Stimmzettel und Stimmzettelumschläge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(mit Anlass zu Bedenken)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1" y="2564904"/>
            <a:ext cx="3272117" cy="15754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000">
            <a:off x="5404866" y="3683329"/>
            <a:ext cx="2357168" cy="16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Kreuz bei Erst- und Zweitstimme derselben Partei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4" y="1350967"/>
            <a:ext cx="4248000" cy="39642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3" y="1331268"/>
            <a:ext cx="3272115" cy="1575463"/>
          </a:xfrm>
          <a:prstGeom prst="rect">
            <a:avLst/>
          </a:prstGeom>
        </p:spPr>
      </p:pic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76037" y="3645024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Erststimme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D1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787309" y="5013296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Zweitstimme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33115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6" y="1331268"/>
            <a:ext cx="3272117" cy="15754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4" y="1350967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Kreuz an anderer Stelle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76037" y="3645024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Erststimme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D2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787309" y="5013296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Zweitstimme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29623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6" y="1331268"/>
            <a:ext cx="3272117" cy="15754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700" dirty="0"/>
              <a:t>Kreuz bei Erst- und Zweitstimme verschiedener Wahlvorschlagsträger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76037" y="3645024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Erststimme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D3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787309" y="5013296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Zweitstimme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39168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5" y="1336642"/>
            <a:ext cx="3272117" cy="15754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Kreuz nur bei Erststimme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76037" y="3645024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Erststimme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D2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787309" y="5013296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Zweitstimme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ungültig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286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5" y="1337808"/>
            <a:ext cx="3272117" cy="15754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Kreuz nur bei Zweitstimme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76037" y="3645024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Erststimme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ungültig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787309" y="5013296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Zweitstimme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12990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4" y="1337808"/>
            <a:ext cx="3272117" cy="15754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0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Keine Kennzeichnung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76037" y="3645024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Erststimme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ungültig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787309" y="5013296"/>
            <a:ext cx="2700000" cy="1080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009DE0"/>
            </a:solidFill>
            <a:round/>
            <a:headEnd/>
            <a:tailEnd/>
          </a:ln>
          <a:effectLst/>
        </p:spPr>
        <p:txBody>
          <a:bodyPr wrap="none" lIns="36000" rIns="36000" anchor="ctr"/>
          <a:lstStyle/>
          <a:p>
            <a:pPr>
              <a:lnSpc>
                <a:spcPct val="110000"/>
              </a:lnSpc>
            </a:pPr>
            <a:r>
              <a:rPr lang="de-DE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Zweitstimme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ungültig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Ergebnisspalte: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 I</a:t>
            </a:r>
            <a:endParaRPr lang="de-D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tabLst>
                <a:tab pos="2200275" algn="r"/>
              </a:tabLst>
            </a:pP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Kennbuchstabe: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445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 Kennzeichnungen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D2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F3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2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7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24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Allgemeine Erläuterungen (I)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Ungültig sind </a:t>
            </a:r>
            <a:r>
              <a:rPr lang="de-DE" u="sng" dirty="0"/>
              <a:t>beide</a:t>
            </a:r>
            <a:r>
              <a:rPr lang="de-DE" dirty="0"/>
              <a:t> Stimmen insbesondere,</a:t>
            </a:r>
            <a:br>
              <a:rPr lang="de-DE" dirty="0"/>
            </a:br>
            <a:r>
              <a:rPr lang="de-DE" dirty="0"/>
              <a:t>wenn der Stimmzettel …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nicht gekennzeichnet ist (ohne Beschlussfassung)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mit einem besonderen Merkmal versehen ist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völlig durchgestrichen oder durchgerissen ist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auf der Rückseite gekennzeichnet oder beschrieben ist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nicht amtlich hergestellt oder für einen Wahlkreis in einem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	anderen Bundesland gültig ist</a:t>
            </a:r>
          </a:p>
        </p:txBody>
      </p:sp>
    </p:spTree>
    <p:extLst>
      <p:ext uri="{BB962C8B-B14F-4D97-AF65-F5344CB8AC3E}">
        <p14:creationId xmlns:p14="http://schemas.microsoft.com/office/powerpoint/2010/main" val="8388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Korrektur der Stimmvergabe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D3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F3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5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8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80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Streichungen mit zusätzlicher Kennzeichnung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D2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F1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3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24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Mehrere Kreuze bei der Erststimme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F2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1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80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Mehrere Kreuze bei der Zweitstimme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D3</a:t>
              </a:r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4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11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0629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Mehrere Kreuze bei Erst- und Zweitstimme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1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24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247056" y="1196753"/>
            <a:ext cx="7645424" cy="4320479"/>
          </a:xfrm>
          <a:prstGeom prst="roundRect">
            <a:avLst>
              <a:gd name="adj" fmla="val 63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Allgemeine Erläuterungen (II)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1" dirty="0">
                <a:solidFill>
                  <a:schemeClr val="bg1"/>
                </a:solidFill>
                <a:sym typeface="Wingdings"/>
              </a:rPr>
              <a:t> </a:t>
            </a:r>
            <a:r>
              <a:rPr lang="de-DE" b="1" u="sng" dirty="0">
                <a:solidFill>
                  <a:schemeClr val="bg1"/>
                </a:solidFill>
              </a:rPr>
              <a:t>Bei Briefwahl zusätzlich</a:t>
            </a:r>
            <a:r>
              <a:rPr lang="de-DE" b="1" dirty="0">
                <a:solidFill>
                  <a:schemeClr val="bg1"/>
                </a:solidFill>
              </a:rPr>
              <a:t>: </a:t>
            </a:r>
            <a:r>
              <a:rPr lang="de-DE" dirty="0">
                <a:solidFill>
                  <a:schemeClr val="bg1"/>
                </a:solidFill>
              </a:rPr>
              <a:t>Ungültig sind </a:t>
            </a:r>
            <a:r>
              <a:rPr lang="de-DE" u="sng" dirty="0">
                <a:solidFill>
                  <a:schemeClr val="bg1"/>
                </a:solidFill>
              </a:rPr>
              <a:t>beide</a:t>
            </a:r>
            <a:r>
              <a:rPr lang="de-DE" dirty="0">
                <a:solidFill>
                  <a:schemeClr val="bg1"/>
                </a:solidFill>
              </a:rPr>
              <a:t> Stimmen, wenn …</a:t>
            </a:r>
          </a:p>
          <a:p>
            <a:pPr lvl="2">
              <a:buClr>
                <a:schemeClr val="bg1"/>
              </a:buClr>
              <a:tabLst>
                <a:tab pos="1520825" algn="l"/>
              </a:tabLst>
            </a:pPr>
            <a:r>
              <a:rPr lang="de-DE" dirty="0">
                <a:solidFill>
                  <a:schemeClr val="bg1"/>
                </a:solidFill>
              </a:rPr>
              <a:t>…	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der weiße Stimmzettelumschlag „leer“ abgegeben wurde </a:t>
            </a:r>
            <a:br>
              <a:rPr lang="de-DE" dirty="0">
                <a:solidFill>
                  <a:schemeClr val="bg1"/>
                </a:solidFill>
                <a:sym typeface="Wingdings" pitchFamily="2" charset="2"/>
              </a:rPr>
            </a:b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	(</a:t>
            </a:r>
            <a:r>
              <a:rPr lang="de-DE" u="sng" dirty="0">
                <a:solidFill>
                  <a:schemeClr val="bg1"/>
                </a:solidFill>
                <a:sym typeface="Wingdings" pitchFamily="2" charset="2"/>
              </a:rPr>
              <a:t>ohne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Beschlussfassung)</a:t>
            </a:r>
          </a:p>
          <a:p>
            <a:pPr lvl="2">
              <a:buClr>
                <a:schemeClr val="bg1"/>
              </a:buClr>
              <a:tabLst>
                <a:tab pos="1520825" algn="l"/>
              </a:tabLst>
            </a:pP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…	sich mehrere gekennzeichnete Stimmzettel im weißen 	Stimmzettelumschlag befinden, die jedoch nicht gleich lauten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de-DE" b="1" dirty="0">
                <a:solidFill>
                  <a:schemeClr val="bg1"/>
                </a:solidFill>
                <a:sym typeface="Wingdings" pitchFamily="2" charset="2"/>
              </a:rPr>
              <a:t>Sofern </a:t>
            </a:r>
            <a:r>
              <a:rPr lang="de-DE" b="1" u="sng" dirty="0">
                <a:solidFill>
                  <a:schemeClr val="bg1"/>
                </a:solidFill>
                <a:sym typeface="Wingdings" pitchFamily="2" charset="2"/>
              </a:rPr>
              <a:t>nicht</a:t>
            </a:r>
            <a:r>
              <a:rPr lang="de-DE" b="1" dirty="0">
                <a:solidFill>
                  <a:schemeClr val="bg1"/>
                </a:solidFill>
                <a:sym typeface="Wingdings" pitchFamily="2" charset="2"/>
              </a:rPr>
              <a:t> bereits eine Zurückweisung des Wahlbriefs erfolgt ist,</a:t>
            </a:r>
            <a:br>
              <a:rPr lang="de-DE" b="1" dirty="0">
                <a:solidFill>
                  <a:schemeClr val="bg1"/>
                </a:solidFill>
                <a:sym typeface="Wingdings" pitchFamily="2" charset="2"/>
              </a:rPr>
            </a:br>
            <a:r>
              <a:rPr lang="de-DE" b="1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de-DE" b="1" u="sng" dirty="0">
                <a:solidFill>
                  <a:schemeClr val="bg1"/>
                </a:solidFill>
                <a:sym typeface="Wingdings" pitchFamily="2" charset="2"/>
              </a:rPr>
              <a:t>auch</a:t>
            </a:r>
            <a:r>
              <a:rPr lang="de-DE" b="1" dirty="0">
                <a:solidFill>
                  <a:schemeClr val="bg1"/>
                </a:solidFill>
                <a:sym typeface="Wingdings" pitchFamily="2" charset="2"/>
              </a:rPr>
              <a:t> wenn der weiße Stimmzettelumschlag …</a:t>
            </a:r>
          </a:p>
          <a:p>
            <a:pPr lvl="2">
              <a:buClr>
                <a:schemeClr val="bg1"/>
              </a:buClr>
              <a:tabLst>
                <a:tab pos="1520825" algn="l"/>
              </a:tabLst>
            </a:pP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…	nicht amtlich ist</a:t>
            </a:r>
          </a:p>
          <a:p>
            <a:pPr lvl="2">
              <a:buClr>
                <a:schemeClr val="bg1"/>
              </a:buClr>
              <a:tabLst>
                <a:tab pos="1520825" algn="l"/>
              </a:tabLst>
            </a:pP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…	in einer offensichtlich das Wahlgeheimnis gefährdenden Weise 	von den übrigen abweicht</a:t>
            </a:r>
          </a:p>
          <a:p>
            <a:pPr lvl="2">
              <a:buClr>
                <a:schemeClr val="bg1"/>
              </a:buClr>
              <a:tabLst>
                <a:tab pos="1520825" algn="l"/>
              </a:tabLst>
            </a:pP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…	einen deutlich fühlbaren Gegenstand enthält</a:t>
            </a:r>
          </a:p>
          <a:p>
            <a:pPr marL="457200" lvl="1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Mehrere Kennzeichnungen bei Erst- und Zweitstimme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20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24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Unzulässiger Zusatz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24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Unzulässiger Vorbehalt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3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15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6496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" y="1344665"/>
            <a:ext cx="4248000" cy="3964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Stimmzettel vollständig durchgestrichen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853" y="1331268"/>
            <a:ext cx="3272117" cy="1575464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1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16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24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Briefwahl – Mehrere Stimmzettel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77033" y="1274281"/>
            <a:ext cx="5499004" cy="4891023"/>
            <a:chOff x="277033" y="1274281"/>
            <a:chExt cx="5499004" cy="489102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67" y="1274281"/>
              <a:ext cx="3984216" cy="4200955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277033" y="5518973"/>
              <a:ext cx="54990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1200"/>
                </a:spcAft>
                <a:buClr>
                  <a:srgbClr val="009DE0"/>
                </a:buClr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Mehrere Stimmzettel aus einem Stimmzettel-umschlag, die </a:t>
              </a:r>
              <a:r>
                <a:rPr lang="de-DE" b="1" u="sng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gleich</a:t>
              </a: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gekennzeichnet sind </a:t>
              </a:r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349" y="1124946"/>
            <a:ext cx="2126975" cy="1799995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D3</a:t>
              </a: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F5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7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0432"/>
            <a:ext cx="7173264" cy="50350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Beschlussvermerk zu Beispiel 17 </a:t>
            </a:r>
          </a:p>
        </p:txBody>
      </p:sp>
    </p:spTree>
    <p:extLst>
      <p:ext uri="{BB962C8B-B14F-4D97-AF65-F5344CB8AC3E}">
        <p14:creationId xmlns:p14="http://schemas.microsoft.com/office/powerpoint/2010/main" val="1075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Erläuterungen (III)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997" y="1268760"/>
            <a:ext cx="8423957" cy="4896544"/>
          </a:xfrm>
        </p:spPr>
        <p:txBody>
          <a:bodyPr/>
          <a:lstStyle/>
          <a:p>
            <a:r>
              <a:rPr lang="de-DE" dirty="0"/>
              <a:t>Ungültig ist die Erst- </a:t>
            </a:r>
            <a:r>
              <a:rPr lang="de-DE" u="sng" dirty="0"/>
              <a:t>bzw</a:t>
            </a:r>
            <a:r>
              <a:rPr lang="de-DE" dirty="0"/>
              <a:t>. die Zweitstimme, </a:t>
            </a:r>
            <a:br>
              <a:rPr lang="de-DE" dirty="0"/>
            </a:br>
            <a:r>
              <a:rPr lang="de-DE" dirty="0"/>
              <a:t>wenn der Stimmzettel …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nur eine Stimmabgabe enthält –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	hinsichtlich der nicht abgegebenen Stimme (ohne Beschlussfassung)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insoweit den Wählerwillen nicht zweifelsfrei erkennen lässt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insoweit einen Zusatz oder Vorbehalt enthält</a:t>
            </a:r>
          </a:p>
          <a:p>
            <a:r>
              <a:rPr lang="de-DE" dirty="0"/>
              <a:t>Ungültig ist </a:t>
            </a:r>
            <a:r>
              <a:rPr lang="de-DE" u="sng" dirty="0"/>
              <a:t>nur</a:t>
            </a:r>
            <a:r>
              <a:rPr lang="de-DE" dirty="0"/>
              <a:t> die Erststimme,</a:t>
            </a:r>
            <a:br>
              <a:rPr lang="de-DE" dirty="0"/>
            </a:br>
            <a:r>
              <a:rPr lang="de-DE" dirty="0"/>
              <a:t>wenn der Stimmzettel …</a:t>
            </a:r>
          </a:p>
          <a:p>
            <a:pPr lvl="1">
              <a:tabLst>
                <a:tab pos="1077913" algn="l"/>
              </a:tabLst>
            </a:pPr>
            <a:r>
              <a:rPr lang="de-DE" dirty="0">
                <a:sym typeface="Wingdings" pitchFamily="2" charset="2"/>
              </a:rPr>
              <a:t>… 	für einen anderen Wahlkreis innerhalb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	desselben Bundeslands gültig ist</a:t>
            </a:r>
            <a:endParaRPr lang="de-DE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39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Briefwahl – Mehrere Stimmzettel</a:t>
            </a: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788024" y="1918534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76007" y="337875"/>
            <a:ext cx="936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de-D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5400000">
            <a:off x="6844996" y="3059328"/>
            <a:ext cx="525684" cy="4009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77033" y="1274281"/>
            <a:ext cx="5499004" cy="4891023"/>
            <a:chOff x="277033" y="1274281"/>
            <a:chExt cx="5499004" cy="489102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67" y="1274281"/>
              <a:ext cx="3984216" cy="4200955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277033" y="5518973"/>
              <a:ext cx="54990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1200"/>
                </a:spcAft>
                <a:buClr>
                  <a:srgbClr val="009DE0"/>
                </a:buClr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Mehrere Stimmzettel aus einem Stimmzettel-umschlag, die </a:t>
              </a:r>
              <a:r>
                <a:rPr lang="de-DE" b="1" u="sng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verschieden</a:t>
              </a: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 gekennzeichnet sind </a:t>
              </a:r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349" y="1124946"/>
            <a:ext cx="2126975" cy="1799995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5787309" y="4818309"/>
            <a:ext cx="2954456" cy="1274987"/>
            <a:chOff x="5787309" y="4818309"/>
            <a:chExt cx="2954456" cy="1274987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5787309" y="5013296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Zweitstimme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 rot="180000">
              <a:off x="7517765" y="4818309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5776037" y="3441783"/>
            <a:ext cx="2965729" cy="1283241"/>
            <a:chOff x="5776037" y="3441783"/>
            <a:chExt cx="2965729" cy="1283241"/>
          </a:xfrm>
        </p:grpSpPr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5776037" y="3645024"/>
              <a:ext cx="2700000" cy="108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>
                <a:lnSpc>
                  <a:spcPct val="110000"/>
                </a:lnSpc>
              </a:pPr>
              <a:r>
                <a:rPr lang="de-DE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Erststimme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  ungültig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Ergebnisspalte: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ZS III</a:t>
              </a:r>
              <a:endPara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0000"/>
                </a:lnSpc>
                <a:tabLst>
                  <a:tab pos="2200275" algn="r"/>
                </a:tabLst>
              </a:pPr>
              <a:r>
                <a: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Kennbuchstabe:</a:t>
              </a:r>
              <a:r>
                <a: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 rot="180000">
              <a:off x="7517766" y="3441783"/>
              <a:ext cx="1224000" cy="288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>
              <a:solidFill>
                <a:srgbClr val="009DE0"/>
              </a:solidFill>
              <a:round/>
              <a:headEnd/>
              <a:tailEnd/>
            </a:ln>
            <a:effectLst/>
          </p:spPr>
          <p:txBody>
            <a:bodyPr wrap="none" lIns="36000" rIns="36000" anchor="ctr"/>
            <a:lstStyle/>
            <a:p>
              <a:pPr algn="ctr">
                <a:lnSpc>
                  <a:spcPct val="110000"/>
                </a:lnSpc>
              </a:pPr>
              <a:r>
                <a:rPr lang="de-DE" sz="1400" b="1" dirty="0">
                  <a:solidFill>
                    <a:srgbClr val="009DE0"/>
                  </a:solidFill>
                  <a:latin typeface="Arial" pitchFamily="34" charset="0"/>
                  <a:cs typeface="Arial" pitchFamily="34" charset="0"/>
                </a:rPr>
                <a:t>Beschluss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9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Beschlussvermerk zu Beispiel 18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26" y="1127240"/>
            <a:ext cx="7173264" cy="50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Bundestagswahl </a:t>
            </a:r>
            <a:r>
              <a:rPr lang="de-DE" dirty="0">
                <a:latin typeface="Arial"/>
                <a:cs typeface="Arial"/>
              </a:rPr>
              <a:t>♦</a:t>
            </a:r>
            <a:r>
              <a:rPr lang="de-DE" dirty="0"/>
              <a:t> 23. Februar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4400" dirty="0"/>
              <a:t>Vielen Dank </a:t>
            </a:r>
          </a:p>
          <a:p>
            <a:pPr marL="0" indent="0" algn="ctr">
              <a:buNone/>
            </a:pPr>
            <a:r>
              <a:rPr lang="de-DE" sz="4400" dirty="0"/>
              <a:t>für Ihre Aufmerksamkeit</a:t>
            </a:r>
          </a:p>
          <a:p>
            <a:pPr marL="0" indent="0" algn="ctr">
              <a:buNone/>
            </a:pPr>
            <a:r>
              <a:rPr lang="de-DE" sz="4400" dirty="0"/>
              <a:t>und gutes Gelingen am</a:t>
            </a:r>
          </a:p>
          <a:p>
            <a:pPr marL="0" indent="0" algn="ctr">
              <a:buNone/>
            </a:pPr>
            <a:r>
              <a:rPr lang="de-DE" sz="4400" dirty="0"/>
              <a:t>Wahlsonntag!</a:t>
            </a:r>
          </a:p>
        </p:txBody>
      </p:sp>
    </p:spTree>
    <p:extLst>
      <p:ext uri="{BB962C8B-B14F-4D97-AF65-F5344CB8AC3E}">
        <p14:creationId xmlns:p14="http://schemas.microsoft.com/office/powerpoint/2010/main" val="22110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</p:spPr>
        <p:txBody>
          <a:bodyPr/>
          <a:lstStyle/>
          <a:p>
            <a:r>
              <a:rPr lang="de-DE" dirty="0"/>
              <a:t>Erst- </a:t>
            </a:r>
            <a:r>
              <a:rPr lang="de-DE" u="sng" dirty="0"/>
              <a:t>und</a:t>
            </a:r>
            <a:r>
              <a:rPr lang="de-DE" dirty="0"/>
              <a:t> Zweitstimme zweifelsfrei gültig </a:t>
            </a:r>
            <a:r>
              <a:rPr lang="de-DE" b="1" dirty="0">
                <a:solidFill>
                  <a:srgbClr val="009900"/>
                </a:solidFill>
              </a:rPr>
              <a:t/>
            </a:r>
            <a:br>
              <a:rPr lang="de-DE" b="1" dirty="0">
                <a:solidFill>
                  <a:srgbClr val="009900"/>
                </a:solidFill>
              </a:rPr>
            </a:br>
            <a:r>
              <a:rPr lang="de-DE" dirty="0"/>
              <a:t>für Bewerber und Landesliste </a:t>
            </a:r>
            <a:r>
              <a:rPr lang="de-DE" u="sng" dirty="0"/>
              <a:t>derselben</a:t>
            </a:r>
            <a:r>
              <a:rPr lang="de-DE" dirty="0"/>
              <a:t> Partei </a:t>
            </a:r>
            <a:r>
              <a:rPr lang="de-DE" sz="1400" dirty="0"/>
              <a:t>(sortiert nach Parteien)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Stapelbildung  Urnenwahl – Stapel a)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11561" y="2492896"/>
            <a:ext cx="8158773" cy="3181908"/>
            <a:chOff x="611561" y="2767372"/>
            <a:chExt cx="8158773" cy="31819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8219" y="3631468"/>
              <a:ext cx="3272115" cy="157546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5641" y="3199420"/>
              <a:ext cx="3272115" cy="1575463"/>
            </a:xfrm>
            <a:prstGeom prst="rect">
              <a:avLst/>
            </a:prstGeom>
          </p:spPr>
        </p:pic>
        <p:grpSp>
          <p:nvGrpSpPr>
            <p:cNvPr id="35" name="Group 79"/>
            <p:cNvGrpSpPr>
              <a:grpSpLocks/>
            </p:cNvGrpSpPr>
            <p:nvPr/>
          </p:nvGrpSpPr>
          <p:grpSpPr bwMode="auto">
            <a:xfrm>
              <a:off x="6995260" y="5548348"/>
              <a:ext cx="1752924" cy="400932"/>
              <a:chOff x="3067" y="2543"/>
              <a:chExt cx="907" cy="181"/>
            </a:xfrm>
          </p:grpSpPr>
          <p:sp>
            <p:nvSpPr>
              <p:cNvPr id="39" name="AutoShape 80"/>
              <p:cNvSpPr>
                <a:spLocks noChangeArrowheads="1"/>
              </p:cNvSpPr>
              <p:nvPr/>
            </p:nvSpPr>
            <p:spPr bwMode="auto">
              <a:xfrm>
                <a:off x="3385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0" name="AutoShape 81"/>
              <p:cNvSpPr>
                <a:spLocks noChangeArrowheads="1"/>
              </p:cNvSpPr>
              <p:nvPr/>
            </p:nvSpPr>
            <p:spPr bwMode="auto">
              <a:xfrm>
                <a:off x="3067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1" name="AutoShape 82"/>
              <p:cNvSpPr>
                <a:spLocks noChangeArrowheads="1"/>
              </p:cNvSpPr>
              <p:nvPr/>
            </p:nvSpPr>
            <p:spPr bwMode="auto">
              <a:xfrm>
                <a:off x="3702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61" y="2767372"/>
              <a:ext cx="3272115" cy="1575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</p:spPr>
        <p:txBody>
          <a:bodyPr/>
          <a:lstStyle/>
          <a:p>
            <a:r>
              <a:rPr lang="de-DE" dirty="0"/>
              <a:t>Erst- </a:t>
            </a:r>
            <a:r>
              <a:rPr lang="de-DE" u="sng" dirty="0"/>
              <a:t>und</a:t>
            </a:r>
            <a:r>
              <a:rPr lang="de-DE" dirty="0"/>
              <a:t> Zweitstimme zweifelsfrei gültig für Bewerber und Landesliste </a:t>
            </a:r>
            <a:r>
              <a:rPr lang="de-DE" u="sng" dirty="0"/>
              <a:t>verschiedener</a:t>
            </a:r>
            <a:r>
              <a:rPr lang="de-DE" dirty="0"/>
              <a:t> Wahlvorschlagsträger </a:t>
            </a:r>
            <a:r>
              <a:rPr lang="de-DE" u="sng" dirty="0"/>
              <a:t>oder</a:t>
            </a:r>
          </a:p>
          <a:p>
            <a:r>
              <a:rPr lang="de-DE" u="sng" dirty="0"/>
              <a:t>nur</a:t>
            </a:r>
            <a:r>
              <a:rPr lang="de-DE" dirty="0"/>
              <a:t> Erststimme zweifelsfrei gültig </a:t>
            </a:r>
            <a:r>
              <a:rPr lang="de-DE" sz="1400" dirty="0"/>
              <a:t>(und Zweitstimme nicht abgegeben)</a:t>
            </a:r>
            <a:r>
              <a:rPr lang="de-DE" dirty="0"/>
              <a:t> </a:t>
            </a:r>
            <a:r>
              <a:rPr lang="de-DE" u="sng" dirty="0"/>
              <a:t>oder</a:t>
            </a:r>
          </a:p>
          <a:p>
            <a:r>
              <a:rPr lang="de-DE" u="sng" dirty="0"/>
              <a:t>nur</a:t>
            </a:r>
            <a:r>
              <a:rPr lang="de-DE" dirty="0"/>
              <a:t> Zweitstimme</a:t>
            </a:r>
            <a:r>
              <a:rPr lang="de-DE" b="1" dirty="0">
                <a:solidFill>
                  <a:srgbClr val="009900"/>
                </a:solidFill>
              </a:rPr>
              <a:t> </a:t>
            </a:r>
            <a:r>
              <a:rPr lang="de-DE" dirty="0"/>
              <a:t>zweifelsfrei gültig </a:t>
            </a:r>
            <a:r>
              <a:rPr lang="de-DE" sz="1400" dirty="0"/>
              <a:t>(und Erststimme nicht abgegeben)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Stapelbildung  Urnenwahl – Stapel b)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11559" y="3379260"/>
            <a:ext cx="8158775" cy="2570020"/>
            <a:chOff x="611559" y="3379260"/>
            <a:chExt cx="8158775" cy="257002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8217" y="3741216"/>
              <a:ext cx="3272117" cy="157546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5641" y="3559100"/>
              <a:ext cx="3272117" cy="157546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59" y="3379260"/>
              <a:ext cx="3272117" cy="1575464"/>
            </a:xfrm>
            <a:prstGeom prst="rect">
              <a:avLst/>
            </a:prstGeom>
          </p:spPr>
        </p:pic>
        <p:grpSp>
          <p:nvGrpSpPr>
            <p:cNvPr id="35" name="Group 79"/>
            <p:cNvGrpSpPr>
              <a:grpSpLocks/>
            </p:cNvGrpSpPr>
            <p:nvPr/>
          </p:nvGrpSpPr>
          <p:grpSpPr bwMode="auto">
            <a:xfrm>
              <a:off x="6995260" y="5548348"/>
              <a:ext cx="1752924" cy="400932"/>
              <a:chOff x="3067" y="2543"/>
              <a:chExt cx="907" cy="181"/>
            </a:xfrm>
          </p:grpSpPr>
          <p:sp>
            <p:nvSpPr>
              <p:cNvPr id="39" name="AutoShape 80"/>
              <p:cNvSpPr>
                <a:spLocks noChangeArrowheads="1"/>
              </p:cNvSpPr>
              <p:nvPr/>
            </p:nvSpPr>
            <p:spPr bwMode="auto">
              <a:xfrm>
                <a:off x="3385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0" name="AutoShape 81"/>
              <p:cNvSpPr>
                <a:spLocks noChangeArrowheads="1"/>
              </p:cNvSpPr>
              <p:nvPr/>
            </p:nvSpPr>
            <p:spPr bwMode="auto">
              <a:xfrm>
                <a:off x="3067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1" name="AutoShape 82"/>
              <p:cNvSpPr>
                <a:spLocks noChangeArrowheads="1"/>
              </p:cNvSpPr>
              <p:nvPr/>
            </p:nvSpPr>
            <p:spPr bwMode="auto">
              <a:xfrm>
                <a:off x="3702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1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Stapelbildung Urnenwahl – Stapel c) und Stapel d)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Wingdings" pitchFamily="2" charset="2"/>
              </a:rPr>
              <a:t>Ungekennzeichnete (= leer abgegebene) Stimmzettel</a:t>
            </a: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Übrige Stimmzettel (mit Anlass zu Bedenken)</a:t>
            </a:r>
          </a:p>
          <a:p>
            <a:pPr lvl="1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3" y="1867092"/>
            <a:ext cx="3272117" cy="157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3" y="4495564"/>
            <a:ext cx="3272117" cy="15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</p:spPr>
        <p:txBody>
          <a:bodyPr/>
          <a:lstStyle/>
          <a:p>
            <a:r>
              <a:rPr lang="de-DE" dirty="0"/>
              <a:t>Erst- </a:t>
            </a:r>
            <a:r>
              <a:rPr lang="de-DE" u="sng" dirty="0"/>
              <a:t>und</a:t>
            </a:r>
            <a:r>
              <a:rPr lang="de-DE" dirty="0"/>
              <a:t> Zweitstimme zweifelsfrei gültig </a:t>
            </a:r>
            <a:r>
              <a:rPr lang="de-DE" b="1" dirty="0">
                <a:solidFill>
                  <a:srgbClr val="009900"/>
                </a:solidFill>
              </a:rPr>
              <a:t/>
            </a:r>
            <a:br>
              <a:rPr lang="de-DE" b="1" dirty="0">
                <a:solidFill>
                  <a:srgbClr val="009900"/>
                </a:solidFill>
              </a:rPr>
            </a:br>
            <a:r>
              <a:rPr lang="de-DE" dirty="0"/>
              <a:t>für Bewerber und Landesliste </a:t>
            </a:r>
            <a:r>
              <a:rPr lang="de-DE" u="sng" dirty="0"/>
              <a:t>derselben</a:t>
            </a:r>
            <a:r>
              <a:rPr lang="de-DE" dirty="0"/>
              <a:t> Partei </a:t>
            </a:r>
            <a:r>
              <a:rPr lang="de-DE" sz="1400" dirty="0"/>
              <a:t>(sortiert nach Parteien)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Stapelbildung Briefwahl – Stapel a)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11561" y="2492896"/>
            <a:ext cx="8158773" cy="3181908"/>
            <a:chOff x="611561" y="2767372"/>
            <a:chExt cx="8158773" cy="31819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8219" y="3631468"/>
              <a:ext cx="3272115" cy="157546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5641" y="3199420"/>
              <a:ext cx="3272115" cy="1575463"/>
            </a:xfrm>
            <a:prstGeom prst="rect">
              <a:avLst/>
            </a:prstGeom>
          </p:spPr>
        </p:pic>
        <p:grpSp>
          <p:nvGrpSpPr>
            <p:cNvPr id="35" name="Group 79"/>
            <p:cNvGrpSpPr>
              <a:grpSpLocks/>
            </p:cNvGrpSpPr>
            <p:nvPr/>
          </p:nvGrpSpPr>
          <p:grpSpPr bwMode="auto">
            <a:xfrm>
              <a:off x="6995260" y="5548348"/>
              <a:ext cx="1752924" cy="400932"/>
              <a:chOff x="3067" y="2543"/>
              <a:chExt cx="907" cy="181"/>
            </a:xfrm>
          </p:grpSpPr>
          <p:sp>
            <p:nvSpPr>
              <p:cNvPr id="39" name="AutoShape 80"/>
              <p:cNvSpPr>
                <a:spLocks noChangeArrowheads="1"/>
              </p:cNvSpPr>
              <p:nvPr/>
            </p:nvSpPr>
            <p:spPr bwMode="auto">
              <a:xfrm>
                <a:off x="3385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0" name="AutoShape 81"/>
              <p:cNvSpPr>
                <a:spLocks noChangeArrowheads="1"/>
              </p:cNvSpPr>
              <p:nvPr/>
            </p:nvSpPr>
            <p:spPr bwMode="auto">
              <a:xfrm>
                <a:off x="3067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1" name="AutoShape 82"/>
              <p:cNvSpPr>
                <a:spLocks noChangeArrowheads="1"/>
              </p:cNvSpPr>
              <p:nvPr/>
            </p:nvSpPr>
            <p:spPr bwMode="auto">
              <a:xfrm>
                <a:off x="3702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61" y="2767372"/>
              <a:ext cx="3272115" cy="1575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3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8998" y="1268760"/>
            <a:ext cx="8433482" cy="4824536"/>
          </a:xfrm>
        </p:spPr>
        <p:txBody>
          <a:bodyPr/>
          <a:lstStyle/>
          <a:p>
            <a:r>
              <a:rPr lang="de-DE" dirty="0"/>
              <a:t>Erst- </a:t>
            </a:r>
            <a:r>
              <a:rPr lang="de-DE" u="sng" dirty="0"/>
              <a:t>und</a:t>
            </a:r>
            <a:r>
              <a:rPr lang="de-DE" dirty="0"/>
              <a:t> Zweitstimme zweifelsfrei gültig für Bewerber und Landesliste </a:t>
            </a:r>
            <a:r>
              <a:rPr lang="de-DE" u="sng" dirty="0"/>
              <a:t>verschiedener</a:t>
            </a:r>
            <a:r>
              <a:rPr lang="de-DE" dirty="0"/>
              <a:t> Wahlvorschlagsträger </a:t>
            </a:r>
            <a:r>
              <a:rPr lang="de-DE" u="sng" dirty="0"/>
              <a:t>oder</a:t>
            </a:r>
          </a:p>
          <a:p>
            <a:r>
              <a:rPr lang="de-DE" u="sng" dirty="0"/>
              <a:t>nur</a:t>
            </a:r>
            <a:r>
              <a:rPr lang="de-DE" dirty="0"/>
              <a:t> Erststimme zweifelsfrei gültig </a:t>
            </a:r>
            <a:r>
              <a:rPr lang="de-DE" sz="1400" dirty="0"/>
              <a:t>(und Zweitstimme nicht abgegeben)</a:t>
            </a:r>
            <a:r>
              <a:rPr lang="de-DE" dirty="0"/>
              <a:t> </a:t>
            </a:r>
            <a:r>
              <a:rPr lang="de-DE" u="sng" dirty="0"/>
              <a:t>oder</a:t>
            </a:r>
          </a:p>
          <a:p>
            <a:r>
              <a:rPr lang="de-DE" u="sng" dirty="0"/>
              <a:t>nur</a:t>
            </a:r>
            <a:r>
              <a:rPr lang="de-DE" dirty="0"/>
              <a:t> Zweitstimme</a:t>
            </a:r>
            <a:r>
              <a:rPr lang="de-DE" b="1" dirty="0">
                <a:solidFill>
                  <a:srgbClr val="009900"/>
                </a:solidFill>
              </a:rPr>
              <a:t> </a:t>
            </a:r>
            <a:r>
              <a:rPr lang="de-DE" dirty="0"/>
              <a:t>zweifelsfrei gültig </a:t>
            </a:r>
            <a:r>
              <a:rPr lang="de-DE" sz="1400" dirty="0"/>
              <a:t>(und Erststimme nicht abgegeben)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Stapelbildung Briefwahl – Stapel b)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11559" y="3379260"/>
            <a:ext cx="8158775" cy="2570020"/>
            <a:chOff x="611559" y="3379260"/>
            <a:chExt cx="8158775" cy="257002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8217" y="3741216"/>
              <a:ext cx="3272117" cy="157546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5641" y="3559100"/>
              <a:ext cx="3272117" cy="1575464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59" y="3379260"/>
              <a:ext cx="3272117" cy="1575464"/>
            </a:xfrm>
            <a:prstGeom prst="rect">
              <a:avLst/>
            </a:prstGeom>
          </p:spPr>
        </p:pic>
        <p:grpSp>
          <p:nvGrpSpPr>
            <p:cNvPr id="35" name="Group 79"/>
            <p:cNvGrpSpPr>
              <a:grpSpLocks/>
            </p:cNvGrpSpPr>
            <p:nvPr/>
          </p:nvGrpSpPr>
          <p:grpSpPr bwMode="auto">
            <a:xfrm>
              <a:off x="6995260" y="5548348"/>
              <a:ext cx="1752924" cy="400932"/>
              <a:chOff x="3067" y="2543"/>
              <a:chExt cx="907" cy="181"/>
            </a:xfrm>
          </p:grpSpPr>
          <p:sp>
            <p:nvSpPr>
              <p:cNvPr id="39" name="AutoShape 80"/>
              <p:cNvSpPr>
                <a:spLocks noChangeArrowheads="1"/>
              </p:cNvSpPr>
              <p:nvPr/>
            </p:nvSpPr>
            <p:spPr bwMode="auto">
              <a:xfrm>
                <a:off x="3385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0" name="AutoShape 81"/>
              <p:cNvSpPr>
                <a:spLocks noChangeArrowheads="1"/>
              </p:cNvSpPr>
              <p:nvPr/>
            </p:nvSpPr>
            <p:spPr bwMode="auto">
              <a:xfrm>
                <a:off x="3067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1" name="AutoShape 82"/>
              <p:cNvSpPr>
                <a:spLocks noChangeArrowheads="1"/>
              </p:cNvSpPr>
              <p:nvPr/>
            </p:nvSpPr>
            <p:spPr bwMode="auto">
              <a:xfrm>
                <a:off x="3702" y="2543"/>
                <a:ext cx="272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99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9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bldLvl="5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0</TotalTime>
  <Words>1002</Words>
  <Application>Microsoft Office PowerPoint</Application>
  <PresentationFormat>Bildschirmpräsentation (4:3)</PresentationFormat>
  <Paragraphs>252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Wingdings</vt:lpstr>
      <vt:lpstr>Larissa</vt:lpstr>
      <vt:lpstr>Bundestagswahl ♦ 23. Februar 2025</vt:lpstr>
      <vt:lpstr>Allgemeine Erläuterungen (I)</vt:lpstr>
      <vt:lpstr>Allgemeine Erläuterungen (II)</vt:lpstr>
      <vt:lpstr>Allgemeine Erläuterungen (III)</vt:lpstr>
      <vt:lpstr>Stapelbildung  Urnenwahl – Stapel a) </vt:lpstr>
      <vt:lpstr>Stapelbildung  Urnenwahl – Stapel b) </vt:lpstr>
      <vt:lpstr>Stapelbildung Urnenwahl – Stapel c) und Stapel d) </vt:lpstr>
      <vt:lpstr>Stapelbildung Briefwahl – Stapel a) </vt:lpstr>
      <vt:lpstr>Stapelbildung Briefwahl – Stapel b) </vt:lpstr>
      <vt:lpstr>Stapelbildung Briefwahl – Stapel c) und Stapel d) </vt:lpstr>
      <vt:lpstr>Stapelbildung Briefwahl – Stapel e) </vt:lpstr>
      <vt:lpstr>Kreuz bei Erst- und Zweitstimme derselben Partei</vt:lpstr>
      <vt:lpstr>Kreuz an anderer Stelle</vt:lpstr>
      <vt:lpstr>Kreuz bei Erst- und Zweitstimme verschiedener Wahlvorschlagsträger</vt:lpstr>
      <vt:lpstr>Kreuz nur bei Erststimme</vt:lpstr>
      <vt:lpstr>Kreuz nur bei Zweitstimme</vt:lpstr>
      <vt:lpstr>Keine Kennzeichnung</vt:lpstr>
      <vt:lpstr>Sonstige Kennzeichnungen</vt:lpstr>
      <vt:lpstr>Beschlussvermerk zu Beispiel 7</vt:lpstr>
      <vt:lpstr>Korrektur der Stimmvergabe</vt:lpstr>
      <vt:lpstr>Beschlussvermerk zu Beispiel 8</vt:lpstr>
      <vt:lpstr>Streichungen mit zusätzlicher Kennzeichnung</vt:lpstr>
      <vt:lpstr>Beschlussvermerk zu Beispiel 9</vt:lpstr>
      <vt:lpstr>Mehrere Kreuze bei der Erststimme</vt:lpstr>
      <vt:lpstr>Beschlussvermerk zu Beispiel 10</vt:lpstr>
      <vt:lpstr>Mehrere Kreuze bei der Zweitstimme</vt:lpstr>
      <vt:lpstr>Beschlussvermerk zu Beispiel 11</vt:lpstr>
      <vt:lpstr>Mehrere Kreuze bei Erst- und Zweitstimme</vt:lpstr>
      <vt:lpstr>Beschlussvermerk zu Beispiel 12</vt:lpstr>
      <vt:lpstr>Mehrere Kennzeichnungen bei Erst- und Zweitstimme</vt:lpstr>
      <vt:lpstr>Beschlussvermerk zu Beispiel 13</vt:lpstr>
      <vt:lpstr>Unzulässiger Zusatz</vt:lpstr>
      <vt:lpstr>Beschlussvermerk zu Beispiel 14</vt:lpstr>
      <vt:lpstr>Unzulässiger Vorbehalt</vt:lpstr>
      <vt:lpstr>Beschlussvermerk zu Beispiel 15 </vt:lpstr>
      <vt:lpstr>Stimmzettel vollständig durchgestrichen</vt:lpstr>
      <vt:lpstr>Beschlussvermerk zu Beispiel 16</vt:lpstr>
      <vt:lpstr>Briefwahl – Mehrere Stimmzettel</vt:lpstr>
      <vt:lpstr>Beschlussvermerk zu Beispiel 17 </vt:lpstr>
      <vt:lpstr>Briefwahl – Mehrere Stimmzettel</vt:lpstr>
      <vt:lpstr>Beschlussvermerk zu Beispiel 18</vt:lpstr>
      <vt:lpstr>Bundestagswahl ♦ 23. Februar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Bundestagswahl ♦ 23. Februar 2025</dc:title>
  <dc:creator>Swoboda, Bettina</dc:creator>
  <cp:lastModifiedBy>Swoboda, Bettina</cp:lastModifiedBy>
  <cp:revision>1</cp:revision>
  <dcterms:created xsi:type="dcterms:W3CDTF">2011-08-21T19:36:55Z</dcterms:created>
  <dcterms:modified xsi:type="dcterms:W3CDTF">2025-02-17T07:06:45Z</dcterms:modified>
</cp:coreProperties>
</file>